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2A0"/>
    <a:srgbClr val="82D08B"/>
    <a:srgbClr val="9CF0FF"/>
    <a:srgbClr val="9674FF"/>
    <a:srgbClr val="6FC3C6"/>
    <a:srgbClr val="4AC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7176"/>
  </p:normalViewPr>
  <p:slideViewPr>
    <p:cSldViewPr snapToGrid="0">
      <p:cViewPr>
        <p:scale>
          <a:sx n="160" d="100"/>
          <a:sy n="160" d="100"/>
        </p:scale>
        <p:origin x="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4478-406D-B617-6F64-369A62668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8C90-2D04-3FA1-52E6-E9DC31F9F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5AEE-ADE1-33ED-DAC5-737FB748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D2C8E-DBE3-2B27-262F-7053C18B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E355D-CC15-054C-039F-78AB59F0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11CE-5A5C-82BA-957C-38F1AE7C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64774-13BC-43BF-277F-3814C5654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5B0C1-1BC2-92D0-3E42-11FDDD1A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03827-7F62-8503-F79E-5D3002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FD9C-F1BF-E7C2-4ACE-AA434D26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766B7-CF36-2506-58B6-1257139F5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B8322-02A5-1EAA-E50C-00EE3A1F7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135E2-37AB-4EF6-24A7-3B5EDA48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4FA7-F10F-35D4-06E1-33CDEA9F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97389-2C8F-A324-7281-8144D1C0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9368-87C8-6958-588B-F58A9FF3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4EBB-61CF-5A8B-F863-B462DF194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E0B30-AA04-3E01-8BA2-BE4BE466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7C900-A61F-C9D4-789C-9EDFC86C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C7304-5D32-AA86-FDE6-2830FD0B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A098-F30B-D9CE-87B6-6DAC6118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14477-EBC3-BEC6-28E9-CB5700315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FA10D-CC42-43B4-D0C8-AE489919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2F11-E9CA-B551-67EF-00E6418D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38C95-6F87-C47B-1B6F-66949A14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32AD-1BBE-100A-966C-C763C47D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E130-A5F2-48F5-1AFD-820366CA9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7B274-B3D8-36A5-302C-EA7B902B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6B916-1251-EFCC-8EC9-3789DE3C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77649-18D9-22AE-E2D3-7D452B04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3FD5B-5129-B3D8-EFFB-57B12B8E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9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C491-2D67-F6F2-1C78-7DF8629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840AC-F847-F4CC-D108-CB9563B56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D9F66-9D34-4F3A-AAD5-13EF7AE2D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8C531-7F6E-1EF9-2BCF-1B4100F3A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D3959-7C7A-2AD0-D4AE-EBF68849F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7D72B-F034-B17C-DDD3-F3254808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D5EB1-693B-6FAF-5AD4-A76E0918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1184E-508F-3F38-6EB7-755C5BC1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2D82-1B0B-A403-24A7-127B76A2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C3020-CEB6-CE73-05CC-CBC50999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2B9F9-C3A5-E35D-867A-008BE377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6033B-9B51-9AFF-97E5-74BEA06F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21758-515E-810A-C716-7E4DE7E2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C4F6E-BC47-5C3F-8677-4F26CEC8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92E0E-DAEF-12F3-1225-BD1F68EE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C7A9-0A8C-27A3-1B60-FA6B8DB4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132B-CD6D-F2B9-673E-3E602022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216D3-F207-CF0A-0EB8-621FF49E5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A878D-1584-698E-73B0-609D6D04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2597E-0419-F903-A046-AB1F968C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996FB-786E-2118-65EA-B780B1C5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7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D732-D06A-6ECB-1C5E-5D5559AA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BB3CF-5515-8CCC-B7AF-7DE87B786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38F2A-0A00-D070-7DD6-DF78B59E7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E35E5-A081-B7C6-0A34-1BB4A0F9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5250D-524D-1D9F-227D-89A3276C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20D17-C0E1-DBC5-7230-25EA8905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DF4DB-7830-3371-0F5D-305C8ACE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F7FD-772A-DAA7-1F4B-D76CFAA0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6A777-30A8-D288-099E-DFB3BB904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EE9B5-A814-8A44-8A4E-C31E7049C336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C85D0-45D0-7799-4499-C73B9ABA9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5B33-AB71-8C3D-8BA4-A4AB04D65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F7F3-E902-5447-8BB3-0DD9236EB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C402-2C8A-D533-4966-8D691CC1F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337" y="1"/>
            <a:ext cx="2406977" cy="6857999"/>
          </a:xfrm>
        </p:spPr>
        <p:txBody>
          <a:bodyPr anchor="ctr"/>
          <a:lstStyle/>
          <a:p>
            <a:pPr algn="l"/>
            <a:r>
              <a:rPr lang="en-US" dirty="0"/>
              <a:t>GONE WITH THE SOLAR WIND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6C6A2-BB4B-9509-848A-316611C6C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329" y="1139796"/>
            <a:ext cx="7607807" cy="1920959"/>
          </a:xfrm>
        </p:spPr>
        <p:txBody>
          <a:bodyPr>
            <a:noAutofit/>
          </a:bodyPr>
          <a:lstStyle/>
          <a:p>
            <a:r>
              <a:rPr lang="en-US" sz="4400" dirty="0"/>
              <a:t>A Snapshot </a:t>
            </a:r>
          </a:p>
          <a:p>
            <a:r>
              <a:rPr lang="en-US" sz="3600" dirty="0"/>
              <a:t>of Space Physics at KU </a:t>
            </a:r>
          </a:p>
          <a:p>
            <a:r>
              <a:rPr lang="en-US" sz="3600" dirty="0"/>
              <a:t>in the 1980s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7A0902-9FB9-8DD0-E0D0-315FA67A84B3}"/>
              </a:ext>
            </a:extLst>
          </p:cNvPr>
          <p:cNvSpPr txBox="1">
            <a:spLocks/>
          </p:cNvSpPr>
          <p:nvPr/>
        </p:nvSpPr>
        <p:spPr>
          <a:xfrm>
            <a:off x="3767330" y="3797246"/>
            <a:ext cx="7510961" cy="1920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Mona Kessel</a:t>
            </a:r>
          </a:p>
          <a:p>
            <a:r>
              <a:rPr lang="en-US" dirty="0"/>
              <a:t>PhD September 1986</a:t>
            </a:r>
          </a:p>
          <a:p>
            <a:r>
              <a:rPr lang="en-US" dirty="0"/>
              <a:t>now</a:t>
            </a:r>
            <a:r>
              <a:rPr lang="en-US" sz="2800" dirty="0"/>
              <a:t> </a:t>
            </a:r>
            <a:r>
              <a:rPr lang="en-US" dirty="0"/>
              <a:t>NASA Scientist</a:t>
            </a:r>
          </a:p>
        </p:txBody>
      </p:sp>
    </p:spTree>
    <p:extLst>
      <p:ext uri="{BB962C8B-B14F-4D97-AF65-F5344CB8AC3E}">
        <p14:creationId xmlns:p14="http://schemas.microsoft.com/office/powerpoint/2010/main" val="277889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D18DFF-98EF-89F7-59B1-506BF34D9D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60952-2F18-E7EA-157E-4D3FBF1F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05" y="0"/>
            <a:ext cx="10342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B6A93-6034-67D2-1F63-B65D171B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487BBCA-DCF6-AAAB-1FD8-C9D04CD6110C}"/>
              </a:ext>
            </a:extLst>
          </p:cNvPr>
          <p:cNvSpPr txBox="1"/>
          <p:nvPr/>
        </p:nvSpPr>
        <p:spPr>
          <a:xfrm>
            <a:off x="1570652" y="1216863"/>
            <a:ext cx="3139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Many Fewer Satellite Assets Around Earth </a:t>
            </a:r>
          </a:p>
          <a:p>
            <a:pPr algn="ctr"/>
            <a:r>
              <a:rPr lang="en-US" sz="2000" dirty="0"/>
              <a:t>1980 - 1986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2F006F-C3CF-CCF0-A927-08EEDB0C9308}"/>
              </a:ext>
            </a:extLst>
          </p:cNvPr>
          <p:cNvGrpSpPr/>
          <p:nvPr/>
        </p:nvGrpSpPr>
        <p:grpSpPr>
          <a:xfrm>
            <a:off x="5891001" y="542166"/>
            <a:ext cx="5493559" cy="6232267"/>
            <a:chOff x="4269967" y="-5446"/>
            <a:chExt cx="6119274" cy="68634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6FA423-42B7-B2C2-B9A7-9CCC2F3823D7}"/>
                </a:ext>
              </a:extLst>
            </p:cNvPr>
            <p:cNvGrpSpPr/>
            <p:nvPr/>
          </p:nvGrpSpPr>
          <p:grpSpPr>
            <a:xfrm>
              <a:off x="4436231" y="0"/>
              <a:ext cx="5953010" cy="6858000"/>
              <a:chOff x="3119495" y="0"/>
              <a:chExt cx="5953010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EA7AFD4-D350-D9CD-ED4C-9DFDB0354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9495" y="0"/>
                <a:ext cx="5953010" cy="6858000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B8401A-317D-3915-68FE-FB0386D18AD1}"/>
                  </a:ext>
                </a:extLst>
              </p:cNvPr>
              <p:cNvSpPr txBox="1"/>
              <p:nvPr/>
            </p:nvSpPr>
            <p:spPr>
              <a:xfrm>
                <a:off x="7732553" y="2762090"/>
                <a:ext cx="682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Earth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EF0C6558-1137-A1DF-39DD-9F6CBEA70E5B}"/>
                  </a:ext>
                </a:extLst>
              </p:cNvPr>
              <p:cNvCxnSpPr>
                <a:cxnSpLocks/>
                <a:stCxn id="2" idx="1"/>
              </p:cNvCxnSpPr>
              <p:nvPr/>
            </p:nvCxnSpPr>
            <p:spPr>
              <a:xfrm flipH="1">
                <a:off x="6254496" y="2946756"/>
                <a:ext cx="1478057" cy="2876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35ED9E-7320-6EF5-AED9-C9C12FE3A127}"/>
                  </a:ext>
                </a:extLst>
              </p:cNvPr>
              <p:cNvSpPr txBox="1"/>
              <p:nvPr/>
            </p:nvSpPr>
            <p:spPr>
              <a:xfrm rot="900000">
                <a:off x="7089332" y="4616847"/>
                <a:ext cx="1593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Magnetopause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DA5D8-D0DA-56AA-8565-96ECD6AAB62A}"/>
                  </a:ext>
                </a:extLst>
              </p:cNvPr>
              <p:cNvSpPr txBox="1"/>
              <p:nvPr/>
            </p:nvSpPr>
            <p:spPr>
              <a:xfrm rot="-1980000">
                <a:off x="6385944" y="575272"/>
                <a:ext cx="1200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Bow Shock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0E5DF0-CB08-1DC8-C302-A358E2F0C0CD}"/>
                  </a:ext>
                </a:extLst>
              </p:cNvPr>
              <p:cNvSpPr txBox="1"/>
              <p:nvPr/>
            </p:nvSpPr>
            <p:spPr>
              <a:xfrm>
                <a:off x="4463152" y="4234022"/>
                <a:ext cx="6899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9CF0FF"/>
                    </a:solidFill>
                  </a:rPr>
                  <a:t>IMP-8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2BC140-A687-8EE9-9D9A-1B0CAFB57DFB}"/>
                  </a:ext>
                </a:extLst>
              </p:cNvPr>
              <p:cNvSpPr txBox="1"/>
              <p:nvPr/>
            </p:nvSpPr>
            <p:spPr>
              <a:xfrm>
                <a:off x="4540902" y="2839249"/>
                <a:ext cx="1148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AMPTE CCE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A266F1-0CDF-EFCC-ED0C-689E0AD87CC7}"/>
                  </a:ext>
                </a:extLst>
              </p:cNvPr>
              <p:cNvSpPr txBox="1"/>
              <p:nvPr/>
            </p:nvSpPr>
            <p:spPr>
              <a:xfrm>
                <a:off x="6215683" y="1558672"/>
                <a:ext cx="13256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9674FF"/>
                    </a:solidFill>
                  </a:rPr>
                  <a:t>AMPTE IRM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9B84D3-558C-6F55-627C-0339CE1E49F2}"/>
                  </a:ext>
                </a:extLst>
              </p:cNvPr>
              <p:cNvSpPr txBox="1"/>
              <p:nvPr/>
            </p:nvSpPr>
            <p:spPr>
              <a:xfrm>
                <a:off x="4815446" y="908954"/>
                <a:ext cx="8792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ISEE-1/2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0BE346-2D18-0E3E-3FFC-B95A2CBA2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681" y="4539652"/>
              <a:ext cx="787112" cy="6684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1E71FEF-C693-9FCB-4060-1F458C142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9813" y="1215517"/>
              <a:ext cx="654390" cy="6406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80C023-17EE-1DF2-99A1-A5FABDA2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9417" y="3131422"/>
              <a:ext cx="746127" cy="6406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471AE9-686A-0A68-91D8-47665F511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2430" y="1856130"/>
              <a:ext cx="682990" cy="77256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7093C7-C8D2-0A76-A9F1-96EDA831DE32}"/>
                </a:ext>
              </a:extLst>
            </p:cNvPr>
            <p:cNvSpPr/>
            <p:nvPr/>
          </p:nvSpPr>
          <p:spPr>
            <a:xfrm>
              <a:off x="4616606" y="-5446"/>
              <a:ext cx="5403559" cy="211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7B2817-E328-965D-D299-280859246D20}"/>
                </a:ext>
              </a:extLst>
            </p:cNvPr>
            <p:cNvSpPr/>
            <p:nvPr/>
          </p:nvSpPr>
          <p:spPr>
            <a:xfrm>
              <a:off x="4436231" y="6431280"/>
              <a:ext cx="5583934" cy="426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67F319-EFC4-87EB-39C2-85BC7959A2A5}"/>
                </a:ext>
              </a:extLst>
            </p:cNvPr>
            <p:cNvSpPr txBox="1"/>
            <p:nvPr/>
          </p:nvSpPr>
          <p:spPr>
            <a:xfrm>
              <a:off x="7388200" y="6395073"/>
              <a:ext cx="917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GSE </a:t>
              </a:r>
              <a:r>
                <a:rPr lang="en-US" dirty="0"/>
                <a:t>(R</a:t>
              </a:r>
              <a:r>
                <a:rPr lang="en-US" baseline="-25000" dirty="0"/>
                <a:t>E</a:t>
              </a:r>
              <a:r>
                <a:rPr lang="en-US" dirty="0"/>
                <a:t>)</a:t>
              </a:r>
              <a:endParaRPr lang="en-US" baseline="-250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DE2355-81CF-11E2-5C5C-68D2FEDD5E68}"/>
                </a:ext>
              </a:extLst>
            </p:cNvPr>
            <p:cNvSpPr/>
            <p:nvPr/>
          </p:nvSpPr>
          <p:spPr>
            <a:xfrm>
              <a:off x="4269967" y="2910807"/>
              <a:ext cx="551676" cy="640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2846B-A454-1D00-2635-1FB6AC78D427}"/>
                </a:ext>
              </a:extLst>
            </p:cNvPr>
            <p:cNvSpPr txBox="1"/>
            <p:nvPr/>
          </p:nvSpPr>
          <p:spPr>
            <a:xfrm rot="16200000">
              <a:off x="4138606" y="3093801"/>
              <a:ext cx="917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baseline="-25000" dirty="0"/>
                <a:t>GSE </a:t>
              </a:r>
              <a:r>
                <a:rPr lang="en-US" dirty="0"/>
                <a:t>(R</a:t>
              </a:r>
              <a:r>
                <a:rPr lang="en-US" baseline="-25000" dirty="0"/>
                <a:t>E</a:t>
              </a:r>
              <a:r>
                <a:rPr lang="en-US" dirty="0"/>
                <a:t>)</a:t>
              </a:r>
              <a:endParaRPr lang="en-US" baseline="-250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A1CE477-1A02-240F-A141-C8A0466D983C}"/>
              </a:ext>
            </a:extLst>
          </p:cNvPr>
          <p:cNvSpPr txBox="1"/>
          <p:nvPr/>
        </p:nvSpPr>
        <p:spPr>
          <a:xfrm>
            <a:off x="7507127" y="172148"/>
            <a:ext cx="2547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January 1-15, 1986</a:t>
            </a:r>
          </a:p>
        </p:txBody>
      </p:sp>
    </p:spTree>
    <p:extLst>
      <p:ext uri="{BB962C8B-B14F-4D97-AF65-F5344CB8AC3E}">
        <p14:creationId xmlns:p14="http://schemas.microsoft.com/office/powerpoint/2010/main" val="134541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DA3F0-D01E-6FC3-A8ED-16FB34665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F5E752A-949B-488A-89CB-D65BFF5535BC}"/>
              </a:ext>
            </a:extLst>
          </p:cNvPr>
          <p:cNvSpPr txBox="1"/>
          <p:nvPr/>
        </p:nvSpPr>
        <p:spPr>
          <a:xfrm>
            <a:off x="141622" y="38926"/>
            <a:ext cx="119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Many Fewer Satellite Assets at other Planets                    </a:t>
            </a:r>
            <a:r>
              <a:rPr lang="en-US" sz="2000" dirty="0"/>
              <a:t>1980 - 1986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097402-833A-3B5D-8EDA-8BFB0D0E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94" y="2568694"/>
            <a:ext cx="5068336" cy="42307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55BE52-C568-343E-570A-FC2FBEE7155B}"/>
              </a:ext>
            </a:extLst>
          </p:cNvPr>
          <p:cNvSpPr txBox="1"/>
          <p:nvPr/>
        </p:nvSpPr>
        <p:spPr>
          <a:xfrm>
            <a:off x="1169762" y="2049044"/>
            <a:ext cx="348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Voyager 1 Uranus Encounter 1984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5FBE6-D44E-8B4A-70A5-D16A145C1BFC}"/>
              </a:ext>
            </a:extLst>
          </p:cNvPr>
          <p:cNvGrpSpPr/>
          <p:nvPr/>
        </p:nvGrpSpPr>
        <p:grpSpPr>
          <a:xfrm>
            <a:off x="6971542" y="1188720"/>
            <a:ext cx="4640694" cy="5610746"/>
            <a:chOff x="6748272" y="1040301"/>
            <a:chExt cx="4863964" cy="57591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858C39-3378-F7F2-66D0-90A87B81D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8272" y="1129395"/>
              <a:ext cx="4863964" cy="567007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C96A79-004B-A737-CFCF-41328D31A0C0}"/>
                </a:ext>
              </a:extLst>
            </p:cNvPr>
            <p:cNvSpPr/>
            <p:nvPr/>
          </p:nvSpPr>
          <p:spPr>
            <a:xfrm>
              <a:off x="7168896" y="1040301"/>
              <a:ext cx="4151376" cy="28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9B39A5-3876-B850-D029-992DEEA849F0}"/>
              </a:ext>
            </a:extLst>
          </p:cNvPr>
          <p:cNvSpPr txBox="1"/>
          <p:nvPr/>
        </p:nvSpPr>
        <p:spPr>
          <a:xfrm>
            <a:off x="7091976" y="960655"/>
            <a:ext cx="464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Voyager 2 / Pioneer 11 Uranus Encounter 1986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920E05-088E-788C-A809-3D0E2DE9AAAB}"/>
              </a:ext>
            </a:extLst>
          </p:cNvPr>
          <p:cNvSpPr txBox="1"/>
          <p:nvPr/>
        </p:nvSpPr>
        <p:spPr>
          <a:xfrm>
            <a:off x="918093" y="3025324"/>
            <a:ext cx="80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Voyager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996D30-E941-6BBF-3446-C8A058352375}"/>
              </a:ext>
            </a:extLst>
          </p:cNvPr>
          <p:cNvSpPr txBox="1"/>
          <p:nvPr/>
        </p:nvSpPr>
        <p:spPr>
          <a:xfrm>
            <a:off x="3226999" y="2694234"/>
            <a:ext cx="1019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Comet Halley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34580A-B4AA-D87C-507E-BE13192636B7}"/>
              </a:ext>
            </a:extLst>
          </p:cNvPr>
          <p:cNvSpPr txBox="1"/>
          <p:nvPr/>
        </p:nvSpPr>
        <p:spPr>
          <a:xfrm>
            <a:off x="2041307" y="4037492"/>
            <a:ext cx="66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CF0FF"/>
                </a:solidFill>
              </a:rPr>
              <a:t>Saturn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E3B643-C84E-E7AC-FD31-A8408703FEFF}"/>
              </a:ext>
            </a:extLst>
          </p:cNvPr>
          <p:cNvSpPr txBox="1"/>
          <p:nvPr/>
        </p:nvSpPr>
        <p:spPr>
          <a:xfrm>
            <a:off x="3226999" y="5049565"/>
            <a:ext cx="80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Voyager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460F9D-DF18-7633-BA23-2EE0577A6D6D}"/>
              </a:ext>
            </a:extLst>
          </p:cNvPr>
          <p:cNvSpPr txBox="1"/>
          <p:nvPr/>
        </p:nvSpPr>
        <p:spPr>
          <a:xfrm>
            <a:off x="3596972" y="5326564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2D08B"/>
                </a:solidFill>
              </a:rPr>
              <a:t>Pioneer 11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58EE18-94F0-47D3-7DC6-A701FAAA0B32}"/>
              </a:ext>
            </a:extLst>
          </p:cNvPr>
          <p:cNvGrpSpPr/>
          <p:nvPr/>
        </p:nvGrpSpPr>
        <p:grpSpPr>
          <a:xfrm>
            <a:off x="1318363" y="929265"/>
            <a:ext cx="5184598" cy="707886"/>
            <a:chOff x="1508382" y="1056209"/>
            <a:chExt cx="5184598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0768AE-6FF7-AEF9-896C-61CD07923D74}"/>
                </a:ext>
              </a:extLst>
            </p:cNvPr>
            <p:cNvSpPr/>
            <p:nvPr/>
          </p:nvSpPr>
          <p:spPr>
            <a:xfrm>
              <a:off x="1508382" y="1074255"/>
              <a:ext cx="5184597" cy="689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B498A6-C200-C44D-9E8A-319DEFB904CC}"/>
                </a:ext>
              </a:extLst>
            </p:cNvPr>
            <p:cNvSpPr txBox="1"/>
            <p:nvPr/>
          </p:nvSpPr>
          <p:spPr>
            <a:xfrm>
              <a:off x="1508382" y="1056209"/>
              <a:ext cx="5184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KU Space Physics processed and carried out Research with Voyager data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67B8C3E-9CCC-4742-7C18-F76CE6F308EB}"/>
              </a:ext>
            </a:extLst>
          </p:cNvPr>
          <p:cNvSpPr txBox="1"/>
          <p:nvPr/>
        </p:nvSpPr>
        <p:spPr>
          <a:xfrm>
            <a:off x="3582737" y="583545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4E42A0"/>
                </a:solidFill>
              </a:rPr>
              <a:t>Uranus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3BC89F-9D5E-8744-7086-D0609C80F42C}"/>
              </a:ext>
            </a:extLst>
          </p:cNvPr>
          <p:cNvSpPr txBox="1"/>
          <p:nvPr/>
        </p:nvSpPr>
        <p:spPr>
          <a:xfrm>
            <a:off x="8202287" y="1985647"/>
            <a:ext cx="80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Voyager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23DF95-8B97-672C-1563-5492F45CE287}"/>
              </a:ext>
            </a:extLst>
          </p:cNvPr>
          <p:cNvSpPr txBox="1"/>
          <p:nvPr/>
        </p:nvSpPr>
        <p:spPr>
          <a:xfrm>
            <a:off x="10142996" y="4772566"/>
            <a:ext cx="1019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Comet Halley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8518CA-D6DE-0FAA-F083-9A5BE6DFB0E0}"/>
              </a:ext>
            </a:extLst>
          </p:cNvPr>
          <p:cNvSpPr txBox="1"/>
          <p:nvPr/>
        </p:nvSpPr>
        <p:spPr>
          <a:xfrm>
            <a:off x="8893265" y="3459004"/>
            <a:ext cx="66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CF0FF"/>
                </a:solidFill>
              </a:rPr>
              <a:t>Saturn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74D787-35FF-A9E8-8A46-582C95C037B7}"/>
              </a:ext>
            </a:extLst>
          </p:cNvPr>
          <p:cNvSpPr txBox="1"/>
          <p:nvPr/>
        </p:nvSpPr>
        <p:spPr>
          <a:xfrm>
            <a:off x="8323309" y="5758845"/>
            <a:ext cx="80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Voyager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5B09F0-55EB-07B2-5A03-DEA0283B9021}"/>
              </a:ext>
            </a:extLst>
          </p:cNvPr>
          <p:cNvSpPr txBox="1"/>
          <p:nvPr/>
        </p:nvSpPr>
        <p:spPr>
          <a:xfrm>
            <a:off x="8171990" y="541978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2D08B"/>
                </a:solidFill>
              </a:rPr>
              <a:t>Pioneer 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895831-E04F-4799-87FF-CEA13079E869}"/>
              </a:ext>
            </a:extLst>
          </p:cNvPr>
          <p:cNvSpPr txBox="1"/>
          <p:nvPr/>
        </p:nvSpPr>
        <p:spPr>
          <a:xfrm>
            <a:off x="7612882" y="575884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4E42A0"/>
                </a:solidFill>
              </a:rPr>
              <a:t>Uranus</a:t>
            </a:r>
          </a:p>
        </p:txBody>
      </p:sp>
    </p:spTree>
    <p:extLst>
      <p:ext uri="{BB962C8B-B14F-4D97-AF65-F5344CB8AC3E}">
        <p14:creationId xmlns:p14="http://schemas.microsoft.com/office/powerpoint/2010/main" val="161269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22941-2DEE-CB5F-FF90-BD1640D7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287B094-1F72-9F0E-07A0-572D3B5A1429}"/>
              </a:ext>
            </a:extLst>
          </p:cNvPr>
          <p:cNvSpPr txBox="1"/>
          <p:nvPr/>
        </p:nvSpPr>
        <p:spPr>
          <a:xfrm>
            <a:off x="1499795" y="1291365"/>
            <a:ext cx="3139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Many Fewer Satellite Assets Around Earth </a:t>
            </a:r>
          </a:p>
          <a:p>
            <a:pPr algn="ctr"/>
            <a:r>
              <a:rPr lang="en-US" sz="2000" dirty="0"/>
              <a:t>1980 - 1986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C36172-66BC-1701-7F99-4B26059657E2}"/>
              </a:ext>
            </a:extLst>
          </p:cNvPr>
          <p:cNvGrpSpPr/>
          <p:nvPr/>
        </p:nvGrpSpPr>
        <p:grpSpPr>
          <a:xfrm>
            <a:off x="1566078" y="4412942"/>
            <a:ext cx="3139543" cy="1362456"/>
            <a:chOff x="900574" y="4965192"/>
            <a:chExt cx="3139543" cy="13624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E1FCA5-24EE-9BF3-AB83-44C9AE97D51E}"/>
                </a:ext>
              </a:extLst>
            </p:cNvPr>
            <p:cNvSpPr/>
            <p:nvPr/>
          </p:nvSpPr>
          <p:spPr>
            <a:xfrm>
              <a:off x="900574" y="4965192"/>
              <a:ext cx="3139543" cy="1362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420E0D-4615-79E4-43D4-0EAD2C94379A}"/>
                </a:ext>
              </a:extLst>
            </p:cNvPr>
            <p:cNvSpPr txBox="1"/>
            <p:nvPr/>
          </p:nvSpPr>
          <p:spPr>
            <a:xfrm>
              <a:off x="900574" y="5031862"/>
              <a:ext cx="31395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KU Space Physics carried out research with IMP-8 data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084B53-A270-1FA0-335A-7AC5052EE53D}"/>
              </a:ext>
            </a:extLst>
          </p:cNvPr>
          <p:cNvGrpSpPr/>
          <p:nvPr/>
        </p:nvGrpSpPr>
        <p:grpSpPr>
          <a:xfrm>
            <a:off x="5891001" y="542166"/>
            <a:ext cx="5493559" cy="6232267"/>
            <a:chOff x="4269967" y="-5446"/>
            <a:chExt cx="6119274" cy="68634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34250E-4B2D-91B3-BFEF-65807B109FCF}"/>
                </a:ext>
              </a:extLst>
            </p:cNvPr>
            <p:cNvGrpSpPr/>
            <p:nvPr/>
          </p:nvGrpSpPr>
          <p:grpSpPr>
            <a:xfrm>
              <a:off x="4436231" y="0"/>
              <a:ext cx="5953010" cy="6858000"/>
              <a:chOff x="3119495" y="0"/>
              <a:chExt cx="5953010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8FBB80-5FC0-0D40-5340-EA05A7579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9495" y="0"/>
                <a:ext cx="5953010" cy="6858000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B69764-D193-AD48-AC30-C521FBC76C25}"/>
                  </a:ext>
                </a:extLst>
              </p:cNvPr>
              <p:cNvSpPr txBox="1"/>
              <p:nvPr/>
            </p:nvSpPr>
            <p:spPr>
              <a:xfrm>
                <a:off x="7732553" y="2762090"/>
                <a:ext cx="682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Earth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4FD41E1C-5218-69D7-4706-DAE3A520C6FF}"/>
                  </a:ext>
                </a:extLst>
              </p:cNvPr>
              <p:cNvCxnSpPr>
                <a:cxnSpLocks/>
                <a:stCxn id="2" idx="1"/>
              </p:cNvCxnSpPr>
              <p:nvPr/>
            </p:nvCxnSpPr>
            <p:spPr>
              <a:xfrm flipH="1">
                <a:off x="6254496" y="2946756"/>
                <a:ext cx="1478057" cy="2876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704077-926D-C596-8904-A59F9866B113}"/>
                  </a:ext>
                </a:extLst>
              </p:cNvPr>
              <p:cNvSpPr txBox="1"/>
              <p:nvPr/>
            </p:nvSpPr>
            <p:spPr>
              <a:xfrm rot="900000">
                <a:off x="7089332" y="4616847"/>
                <a:ext cx="1593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Magnetopause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9E9D48-A58F-8F6E-70CE-2B92C0579C9E}"/>
                  </a:ext>
                </a:extLst>
              </p:cNvPr>
              <p:cNvSpPr txBox="1"/>
              <p:nvPr/>
            </p:nvSpPr>
            <p:spPr>
              <a:xfrm rot="-1980000">
                <a:off x="6385944" y="575272"/>
                <a:ext cx="1200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Bow Shock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4D5B71-2138-5ED8-3B41-B4040F51F926}"/>
                  </a:ext>
                </a:extLst>
              </p:cNvPr>
              <p:cNvSpPr txBox="1"/>
              <p:nvPr/>
            </p:nvSpPr>
            <p:spPr>
              <a:xfrm>
                <a:off x="4463152" y="4234022"/>
                <a:ext cx="6899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9CF0FF"/>
                    </a:solidFill>
                  </a:rPr>
                  <a:t>IMP-8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48543D-0BB7-DDDB-CAB8-7318EE96D38D}"/>
                  </a:ext>
                </a:extLst>
              </p:cNvPr>
              <p:cNvSpPr txBox="1"/>
              <p:nvPr/>
            </p:nvSpPr>
            <p:spPr>
              <a:xfrm>
                <a:off x="4540902" y="2839249"/>
                <a:ext cx="1148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AMPTE CCE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92D884-4D69-98C6-20CF-3AB5F9EAC1BD}"/>
                  </a:ext>
                </a:extLst>
              </p:cNvPr>
              <p:cNvSpPr txBox="1"/>
              <p:nvPr/>
            </p:nvSpPr>
            <p:spPr>
              <a:xfrm>
                <a:off x="6215683" y="1558672"/>
                <a:ext cx="13256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9674FF"/>
                    </a:solidFill>
                  </a:rPr>
                  <a:t>AMPTE IRM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CFCC22-00D9-5BDB-CE7F-9457EA168E31}"/>
                  </a:ext>
                </a:extLst>
              </p:cNvPr>
              <p:cNvSpPr txBox="1"/>
              <p:nvPr/>
            </p:nvSpPr>
            <p:spPr>
              <a:xfrm>
                <a:off x="4815446" y="908954"/>
                <a:ext cx="8792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ISEE-1/2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5E1459-A4C8-0BEF-36B8-B7FE1CFEB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681" y="4539652"/>
              <a:ext cx="787112" cy="6684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13169D-9631-AC4E-8B69-D6D5462AA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9813" y="1215517"/>
              <a:ext cx="654390" cy="6406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B272C3-5042-3780-5FB4-84402B442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9417" y="3131422"/>
              <a:ext cx="746127" cy="6406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C4362AE-37F0-646C-0AF9-DCA86E4A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2430" y="1856130"/>
              <a:ext cx="682990" cy="77256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DA923C5-5DD7-0C65-9271-1E974445A07B}"/>
                </a:ext>
              </a:extLst>
            </p:cNvPr>
            <p:cNvSpPr/>
            <p:nvPr/>
          </p:nvSpPr>
          <p:spPr>
            <a:xfrm>
              <a:off x="4616606" y="-5446"/>
              <a:ext cx="5403559" cy="211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EB6B3F-F4DD-BBF8-5116-9597D2E0B434}"/>
                </a:ext>
              </a:extLst>
            </p:cNvPr>
            <p:cNvSpPr/>
            <p:nvPr/>
          </p:nvSpPr>
          <p:spPr>
            <a:xfrm>
              <a:off x="4436231" y="6431280"/>
              <a:ext cx="5583934" cy="426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E73899-B974-F2A6-F264-EEB5E5970AED}"/>
                </a:ext>
              </a:extLst>
            </p:cNvPr>
            <p:cNvSpPr txBox="1"/>
            <p:nvPr/>
          </p:nvSpPr>
          <p:spPr>
            <a:xfrm>
              <a:off x="7388200" y="6395073"/>
              <a:ext cx="917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GSE </a:t>
              </a:r>
              <a:r>
                <a:rPr lang="en-US" dirty="0"/>
                <a:t>(R</a:t>
              </a:r>
              <a:r>
                <a:rPr lang="en-US" baseline="-25000" dirty="0"/>
                <a:t>E</a:t>
              </a:r>
              <a:r>
                <a:rPr lang="en-US" dirty="0"/>
                <a:t>)</a:t>
              </a:r>
              <a:endParaRPr lang="en-US" baseline="-250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F4F58F-F599-0C3D-5A20-7C90ED674E01}"/>
                </a:ext>
              </a:extLst>
            </p:cNvPr>
            <p:cNvSpPr/>
            <p:nvPr/>
          </p:nvSpPr>
          <p:spPr>
            <a:xfrm>
              <a:off x="4269967" y="2910807"/>
              <a:ext cx="551676" cy="640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7E5ED9-2B9D-8977-E76D-112C783DA957}"/>
                </a:ext>
              </a:extLst>
            </p:cNvPr>
            <p:cNvSpPr txBox="1"/>
            <p:nvPr/>
          </p:nvSpPr>
          <p:spPr>
            <a:xfrm rot="16200000">
              <a:off x="4138606" y="3093801"/>
              <a:ext cx="917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baseline="-25000" dirty="0"/>
                <a:t>GSE </a:t>
              </a:r>
              <a:r>
                <a:rPr lang="en-US" dirty="0"/>
                <a:t>(R</a:t>
              </a:r>
              <a:r>
                <a:rPr lang="en-US" baseline="-25000" dirty="0"/>
                <a:t>E</a:t>
              </a:r>
              <a:r>
                <a:rPr lang="en-US" dirty="0"/>
                <a:t>)</a:t>
              </a:r>
              <a:endParaRPr lang="en-US" baseline="-250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9AF2734-192F-E13A-5734-BE4E87706705}"/>
              </a:ext>
            </a:extLst>
          </p:cNvPr>
          <p:cNvSpPr txBox="1"/>
          <p:nvPr/>
        </p:nvSpPr>
        <p:spPr>
          <a:xfrm>
            <a:off x="7507127" y="172148"/>
            <a:ext cx="2547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January 1-15, 1986</a:t>
            </a:r>
          </a:p>
        </p:txBody>
      </p:sp>
    </p:spTree>
    <p:extLst>
      <p:ext uri="{BB962C8B-B14F-4D97-AF65-F5344CB8AC3E}">
        <p14:creationId xmlns:p14="http://schemas.microsoft.com/office/powerpoint/2010/main" val="269304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189E9-B1F9-BDD7-371B-9E6987AB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68" y="240248"/>
            <a:ext cx="6977953" cy="63775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CA2E78-C10C-2C43-3B85-B27760D59CC0}"/>
              </a:ext>
            </a:extLst>
          </p:cNvPr>
          <p:cNvSpPr txBox="1">
            <a:spLocks/>
          </p:cNvSpPr>
          <p:nvPr/>
        </p:nvSpPr>
        <p:spPr>
          <a:xfrm>
            <a:off x="9335512" y="1"/>
            <a:ext cx="2026904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GONE WITH THE SOLAR WIND</a:t>
            </a:r>
          </a:p>
        </p:txBody>
      </p:sp>
    </p:spTree>
    <p:extLst>
      <p:ext uri="{BB962C8B-B14F-4D97-AF65-F5344CB8AC3E}">
        <p14:creationId xmlns:p14="http://schemas.microsoft.com/office/powerpoint/2010/main" val="23390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153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GONE WITH THE SOLAR WIND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Mona Kessel</dc:creator>
  <cp:lastModifiedBy>Mona Kessel</cp:lastModifiedBy>
  <cp:revision>10</cp:revision>
  <cp:lastPrinted>2026-05-04T21:02:24Z</cp:lastPrinted>
  <dcterms:created xsi:type="dcterms:W3CDTF">2026-04-27T15:02:23Z</dcterms:created>
  <dcterms:modified xsi:type="dcterms:W3CDTF">2026-05-04T21:02:27Z</dcterms:modified>
</cp:coreProperties>
</file>